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BC00"/>
    <a:srgbClr val="FFFFFF"/>
    <a:srgbClr val="00D1E2"/>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6667"/>
  </p:normalViewPr>
  <p:slideViewPr>
    <p:cSldViewPr>
      <p:cViewPr>
        <p:scale>
          <a:sx n="70" d="100"/>
          <a:sy n="70" d="100"/>
        </p:scale>
        <p:origin x="776" y="-74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5/8/18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tiff"/><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jpg"/><Relationship Id="rId19" Type="http://schemas.openxmlformats.org/officeDocument/2006/relationships/image" Target="../media/image17.jp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Roman" panose="02000503020000020003" pitchFamily="2" charset="0"/>
              <a:cs typeface="Calibri" panose="020F0502020204030204" pitchFamily="34"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Calibri" panose="020F0502020204030204" pitchFamily="34" charset="0"/>
              </a:rPr>
              <a:t>Forward Time Of Flight (FTOF)</a:t>
            </a:r>
          </a:p>
          <a:p>
            <a:pPr algn="ctr">
              <a:lnSpc>
                <a:spcPts val="8400"/>
              </a:lnSpc>
              <a:tabLst>
                <a:tab pos="3644900" algn="l"/>
                <a:tab pos="7785100" algn="l"/>
                <a:tab pos="8255000" algn="l"/>
              </a:tabLst>
            </a:pPr>
            <a:r>
              <a:rPr lang="en-US" altLang="zh-CN" sz="8000" dirty="0">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sp>
        <p:nvSpPr>
          <p:cNvPr id="11" name="Freeform 3"/>
          <p:cNvSpPr/>
          <p:nvPr/>
        </p:nvSpPr>
        <p:spPr>
          <a:xfrm>
            <a:off x="171000" y="4345247"/>
            <a:ext cx="13970450"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What is it?</a:t>
            </a:r>
            <a:endParaRPr lang="zh-CN" altLang="en-US" sz="3600" b="1" dirty="0">
              <a:latin typeface="Avenir Roman" panose="02000503020000020003" pitchFamily="2" charset="0"/>
              <a:cs typeface="Calibri" panose="020F0502020204030204" pitchFamily="34"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171000" y="5091215"/>
            <a:ext cx="13970450"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cs typeface="Calibri" panose="020F0502020204030204" pitchFamily="34" charset="0"/>
            </a:endParaRPr>
          </a:p>
        </p:txBody>
      </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Tech Specs</a:t>
              </a:r>
              <a:endParaRPr lang="zh-CN" altLang="en-US" sz="3600" b="1" dirty="0">
                <a:latin typeface="Avenir Roman" panose="02000503020000020003" pitchFamily="2" charset="0"/>
                <a:cs typeface="Calibri" panose="020F0502020204030204" pitchFamily="34"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cs typeface="Calibri" panose="020F0502020204030204" pitchFamily="34" charset="0"/>
              </a:endParaRPr>
            </a:p>
          </p:txBody>
        </p:sp>
      </p:grpSp>
      <p:sp>
        <p:nvSpPr>
          <p:cNvPr id="76" name="Freeform 3">
            <a:extLst>
              <a:ext uri="{FF2B5EF4-FFF2-40B4-BE49-F238E27FC236}">
                <a16:creationId xmlns:a16="http://schemas.microsoft.com/office/drawing/2014/main" id="{8A9A152D-EE33-7C40-B60D-E35506F1BA8F}"/>
              </a:ext>
            </a:extLst>
          </p:cNvPr>
          <p:cNvSpPr/>
          <p:nvPr/>
        </p:nvSpPr>
        <p:spPr>
          <a:xfrm>
            <a:off x="14279382" y="4345247"/>
            <a:ext cx="15844894"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FTOF In Action</a:t>
            </a:r>
            <a:endParaRPr lang="zh-CN" altLang="en-US" sz="3600" b="1" dirty="0">
              <a:latin typeface="Avenir Roman" panose="02000503020000020003" pitchFamily="2" charset="0"/>
              <a:cs typeface="Calibri" panose="020F0502020204030204" pitchFamily="34"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14279382" y="5091215"/>
            <a:ext cx="15844894"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cs typeface="Calibri" panose="020F0502020204030204" pitchFamily="34" charset="0"/>
            </a:endParaRPr>
          </a:p>
        </p:txBody>
      </p:sp>
      <p:sp>
        <p:nvSpPr>
          <p:cNvPr id="131" name="TextBox 130">
            <a:extLst>
              <a:ext uri="{FF2B5EF4-FFF2-40B4-BE49-F238E27FC236}">
                <a16:creationId xmlns:a16="http://schemas.microsoft.com/office/drawing/2014/main" id="{CFFA20DC-03B6-4841-90F1-C08A54A6AD53}"/>
              </a:ext>
            </a:extLst>
          </p:cNvPr>
          <p:cNvSpPr txBox="1"/>
          <p:nvPr/>
        </p:nvSpPr>
        <p:spPr>
          <a:xfrm>
            <a:off x="24519119" y="10357158"/>
            <a:ext cx="5605158" cy="2354491"/>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A representation of a single collision event taken in April 2018. </a:t>
            </a:r>
          </a:p>
          <a:p>
            <a:pPr algn="just"/>
            <a:endParaRPr lang="en-US" dirty="0">
              <a:latin typeface="Avenir Roman" panose="02000503020000020003" pitchFamily="2" charset="0"/>
              <a:cs typeface="Calibri" panose="020F0502020204030204" pitchFamily="34" charset="0"/>
            </a:endParaRPr>
          </a:p>
          <a:p>
            <a:pPr algn="just"/>
            <a:r>
              <a:rPr lang="en-US" b="1" dirty="0">
                <a:latin typeface="Avenir Roman" panose="02000503020000020003" pitchFamily="2" charset="0"/>
                <a:cs typeface="Calibri" panose="020F0502020204030204" pitchFamily="34" charset="0"/>
              </a:rPr>
              <a:t>We collect about 10000 of these events every second.</a:t>
            </a:r>
          </a:p>
          <a:p>
            <a:pPr algn="just"/>
            <a:endParaRPr lang="en-US" dirty="0">
              <a:latin typeface="Avenir Roman" panose="02000503020000020003" pitchFamily="2" charset="0"/>
              <a:cs typeface="Calibri" panose="020F0502020204030204" pitchFamily="34" charset="0"/>
            </a:endParaRPr>
          </a:p>
          <a:p>
            <a:pPr algn="just"/>
            <a:r>
              <a:rPr lang="en-US" dirty="0">
                <a:latin typeface="Avenir Roman" panose="02000503020000020003" pitchFamily="2" charset="0"/>
                <a:cs typeface="Calibri" panose="020F0502020204030204" pitchFamily="34" charset="0"/>
              </a:rPr>
              <a:t>You can see the particles hitting various detectors, including the FTOF.</a:t>
            </a:r>
          </a:p>
        </p:txBody>
      </p:sp>
      <p:sp>
        <p:nvSpPr>
          <p:cNvPr id="79" name="Freeform 3">
            <a:extLst>
              <a:ext uri="{FF2B5EF4-FFF2-40B4-BE49-F238E27FC236}">
                <a16:creationId xmlns:a16="http://schemas.microsoft.com/office/drawing/2014/main" id="{62184687-BC39-FF40-96EF-E6D790D71A6C}"/>
              </a:ext>
            </a:extLst>
          </p:cNvPr>
          <p:cNvSpPr/>
          <p:nvPr/>
        </p:nvSpPr>
        <p:spPr>
          <a:xfrm>
            <a:off x="22738633" y="39611300"/>
            <a:ext cx="7385643" cy="601732"/>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Contributing Institutions</a:t>
            </a:r>
            <a:endParaRPr lang="zh-CN" altLang="en-US" sz="3600" b="1" dirty="0">
              <a:latin typeface="Avenir Roman" panose="02000503020000020003" pitchFamily="2" charset="0"/>
              <a:cs typeface="Calibri" panose="020F0502020204030204" pitchFamily="34"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2738633" y="40315126"/>
            <a:ext cx="7385643" cy="196615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233363" indent="-233363">
              <a:buFont typeface="Arial" panose="020B0604020202020204" pitchFamily="34" charset="0"/>
              <a:buChar char="•"/>
            </a:pPr>
            <a:r>
              <a:rPr lang="en-US" sz="2400" dirty="0">
                <a:solidFill>
                  <a:schemeClr val="tx1"/>
                </a:solidFill>
                <a:latin typeface="Avenir Roman" panose="02000503020000020003" pitchFamily="2" charset="0"/>
                <a:cs typeface="Calibri" panose="020F0502020204030204" pitchFamily="34" charset="0"/>
              </a:rPr>
              <a:t>Jefferson Lab, Newport News, VA, USA</a:t>
            </a:r>
          </a:p>
          <a:p>
            <a:pPr marL="233363" indent="-233363">
              <a:buFont typeface="Arial" panose="020B0604020202020204" pitchFamily="34" charset="0"/>
              <a:buChar char="•"/>
            </a:pPr>
            <a:r>
              <a:rPr lang="en-US" sz="2400" dirty="0">
                <a:solidFill>
                  <a:schemeClr val="tx1"/>
                </a:solidFill>
                <a:latin typeface="Avenir Roman" panose="02000503020000020003" pitchFamily="2" charset="0"/>
                <a:cs typeface="Calibri" panose="020F0502020204030204" pitchFamily="34" charset="0"/>
              </a:rPr>
              <a:t>University of South Carolina, Columbia</a:t>
            </a:r>
            <a:r>
              <a:rPr lang="en-US" sz="2400">
                <a:solidFill>
                  <a:schemeClr val="tx1"/>
                </a:solidFill>
                <a:latin typeface="Avenir Roman" panose="02000503020000020003" pitchFamily="2" charset="0"/>
                <a:cs typeface="Calibri" panose="020F0502020204030204" pitchFamily="34" charset="0"/>
              </a:rPr>
              <a:t>, SC, USA</a:t>
            </a:r>
            <a:endParaRPr lang="en-US" sz="2400" dirty="0">
              <a:solidFill>
                <a:schemeClr val="tx1"/>
              </a:solidFill>
              <a:latin typeface="Avenir Roman" panose="02000503020000020003" pitchFamily="2" charset="0"/>
              <a:cs typeface="Calibri" panose="020F0502020204030204" pitchFamily="34" charset="0"/>
            </a:endParaRPr>
          </a:p>
        </p:txBody>
      </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5">
            <a:extLst>
              <a:ext uri="{28A0092B-C50C-407E-A947-70E740481C1C}">
                <a14:useLocalDpi xmlns:a14="http://schemas.microsoft.com/office/drawing/2010/main" val="0"/>
              </a:ext>
            </a:extLst>
          </a:blip>
          <a:srcRect l="18119"/>
          <a:stretch/>
        </p:blipFill>
        <p:spPr>
          <a:xfrm>
            <a:off x="11342444" y="31673075"/>
            <a:ext cx="11214957" cy="10335709"/>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88410" y="41454786"/>
            <a:ext cx="10972801"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The scintillation material that makes the FTOF heart beat timing world records. “Scintilla”, from the Greek word “iota”, means ”spark”: particles crossing this material emit light “sparks”. When they are wrapped in special material, these sparks (each about 4,000 photons) travel to the photo-sensors glued at each end of these paddles.</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1342443" y="42008784"/>
            <a:ext cx="11214957"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cs typeface="Calibri" panose="020F0502020204030204" pitchFamily="34" charset="0"/>
              </a:rPr>
              <a:t>View of the Hall B Forward Carriage after 12 out of 18 FTOF panels were mounted. The blue pipe is used to shield background radiation, and the stainless steel pipe in front of it is our beam pipe.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2699236" y="35877500"/>
            <a:ext cx="7425040" cy="3554819"/>
          </a:xfrm>
          <a:prstGeom prst="rect">
            <a:avLst/>
          </a:prstGeom>
          <a:noFill/>
          <a:ln>
            <a:solidFill>
              <a:schemeClr val="accent1">
                <a:shade val="50000"/>
              </a:schemeClr>
            </a:solidFill>
          </a:ln>
        </p:spPr>
        <p:txBody>
          <a:bodyPr wrap="square" tIns="182880" rtlCol="0">
            <a:spAutoFit/>
          </a:bodyPr>
          <a:lstStyle/>
          <a:p>
            <a:pPr algn="just"/>
            <a:r>
              <a:rPr lang="en-US" dirty="0">
                <a:latin typeface="Avenir Roman" panose="02000503020000020003" pitchFamily="2" charset="0"/>
                <a:cs typeface="Calibri" panose="020F0502020204030204" pitchFamily="34" charset="0"/>
              </a:rPr>
              <a:t>During the 2016 Rio Olympics Shaunae Miller of the Bahamas beat Allyson Felix by only 7 hundreds of a second.</a:t>
            </a:r>
          </a:p>
          <a:p>
            <a:pPr algn="just"/>
            <a:endParaRPr lang="en-US" dirty="0">
              <a:latin typeface="Avenir Roman" panose="02000503020000020003" pitchFamily="2" charset="0"/>
              <a:cs typeface="Calibri" panose="020F0502020204030204" pitchFamily="34" charset="0"/>
            </a:endParaRPr>
          </a:p>
          <a:p>
            <a:pPr algn="just"/>
            <a:r>
              <a:rPr lang="en-US" dirty="0">
                <a:latin typeface="Avenir Roman" panose="02000503020000020003" pitchFamily="2" charset="0"/>
                <a:cs typeface="Calibri" panose="020F0502020204030204" pitchFamily="34" charset="0"/>
              </a:rPr>
              <a:t>The clocks used at professional sports event are able to discriminate events with a precision of 1 hundredth or in some cases one thousandth of a second. </a:t>
            </a:r>
          </a:p>
          <a:p>
            <a:pPr algn="just"/>
            <a:endParaRPr lang="en-US" b="1" dirty="0">
              <a:latin typeface="Avenir Roman" panose="02000503020000020003" pitchFamily="2" charset="0"/>
              <a:cs typeface="Calibri" panose="020F0502020204030204" pitchFamily="34" charset="0"/>
            </a:endParaRPr>
          </a:p>
          <a:p>
            <a:pPr algn="just"/>
            <a:r>
              <a:rPr lang="en-US" b="1" dirty="0">
                <a:latin typeface="Avenir Roman" panose="02000503020000020003" pitchFamily="2" charset="0"/>
                <a:cs typeface="Calibri" panose="020F0502020204030204" pitchFamily="34" charset="0"/>
              </a:rPr>
              <a:t>Best in class</a:t>
            </a:r>
            <a:r>
              <a:rPr lang="en-US" dirty="0">
                <a:latin typeface="Avenir Roman" panose="02000503020000020003" pitchFamily="2" charset="0"/>
                <a:cs typeface="Calibri" panose="020F0502020204030204" pitchFamily="34" charset="0"/>
              </a:rPr>
              <a:t>: the </a:t>
            </a:r>
            <a:r>
              <a:rPr lang="en-US" dirty="0" err="1">
                <a:latin typeface="Avenir Roman" panose="02000503020000020003" pitchFamily="2" charset="0"/>
                <a:cs typeface="Calibri" panose="020F0502020204030204" pitchFamily="34" charset="0"/>
              </a:rPr>
              <a:t>JLab</a:t>
            </a:r>
            <a:r>
              <a:rPr lang="en-US" dirty="0">
                <a:latin typeface="Avenir Roman" panose="02000503020000020003" pitchFamily="2" charset="0"/>
                <a:cs typeface="Calibri" panose="020F0502020204030204" pitchFamily="34" charset="0"/>
              </a:rPr>
              <a:t> FTOF is the most accurate clock detector in the world, capable of measuring events with a precision of about 30 trillions of a second. To put this in perspective, for the FTOF clock the two runners above are 600,000 miles apart, or 3 times the distance of the moon from </a:t>
            </a:r>
            <a:r>
              <a:rPr lang="en-US">
                <a:latin typeface="Avenir Roman" panose="02000503020000020003" pitchFamily="2" charset="0"/>
                <a:cs typeface="Calibri" panose="020F0502020204030204" pitchFamily="34" charset="0"/>
              </a:rPr>
              <a:t>the earth.</a:t>
            </a:r>
            <a:endParaRPr lang="en-US" dirty="0">
              <a:latin typeface="Avenir Roman" panose="02000503020000020003" pitchFamily="2" charset="0"/>
              <a:cs typeface="Calibri" panose="020F0502020204030204" pitchFamily="34" charset="0"/>
            </a:endParaRP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588617"/>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Building and Installing the FTOF</a:t>
              </a:r>
              <a:endParaRPr lang="zh-CN" altLang="en-US" sz="3600" b="1" dirty="0">
                <a:latin typeface="Avenir Roman" panose="02000503020000020003" pitchFamily="2" charset="0"/>
                <a:cs typeface="Calibri" panose="020F0502020204030204" pitchFamily="34"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Roman" panose="02000503020000020003" pitchFamily="2" charset="0"/>
                <a:cs typeface="Calibri" panose="020F0502020204030204" pitchFamily="34"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11557"/>
            <a:ext cx="4972386" cy="10962695"/>
            <a:chOff x="273050" y="4880131"/>
            <a:chExt cx="9317958" cy="10962695"/>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cs typeface="Calibri" panose="020F0502020204030204" pitchFamily="34" charset="0"/>
                </a:rPr>
                <a:t>Did you know?</a:t>
              </a:r>
              <a:endParaRPr lang="zh-CN" altLang="en-US" sz="3600" b="1" dirty="0">
                <a:latin typeface="Avenir Roman" panose="02000503020000020003" pitchFamily="2" charset="0"/>
                <a:cs typeface="Calibri" panose="020F0502020204030204" pitchFamily="34"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Roman" panose="02000503020000020003" pitchFamily="2" charset="0"/>
                <a:cs typeface="Calibri" panose="020F0502020204030204" pitchFamily="34"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273050" y="5168900"/>
            <a:ext cx="13727144" cy="4154984"/>
          </a:xfrm>
          <a:prstGeom prst="rect">
            <a:avLst/>
          </a:prstGeom>
          <a:noFill/>
        </p:spPr>
        <p:txBody>
          <a:bodyPr wrap="square" rtlCol="0">
            <a:spAutoFit/>
          </a:bodyPr>
          <a:lstStyle/>
          <a:p>
            <a:r>
              <a:rPr lang="en-US" sz="2400" dirty="0">
                <a:latin typeface="Avenir Roman" panose="02000503020000020003" pitchFamily="2" charset="0"/>
                <a:cs typeface="Calibri" panose="020F0502020204030204" pitchFamily="34" charset="0"/>
              </a:rPr>
              <a:t>The Forward Time Of Flight is used to determine:</a:t>
            </a:r>
          </a:p>
          <a:p>
            <a:endParaRPr lang="en-US" sz="24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400" b="1" dirty="0">
                <a:latin typeface="Avenir Roman" panose="02000503020000020003" pitchFamily="2" charset="0"/>
                <a:cs typeface="Calibri" panose="020F0502020204030204" pitchFamily="34" charset="0"/>
              </a:rPr>
              <a:t>the precise flight time of passing charged particles;</a:t>
            </a:r>
          </a:p>
          <a:p>
            <a:pPr marL="342900" indent="-342900">
              <a:buFont typeface="Arial" panose="020B0604020202020204" pitchFamily="34" charset="0"/>
              <a:buChar char="•"/>
            </a:pPr>
            <a:r>
              <a:rPr lang="en-US" sz="2400" b="1" dirty="0">
                <a:latin typeface="Avenir Roman" panose="02000503020000020003" pitchFamily="2" charset="0"/>
                <a:cs typeface="Calibri" panose="020F0502020204030204" pitchFamily="34" charset="0"/>
              </a:rPr>
              <a:t>the types of charged particles (</a:t>
            </a:r>
            <a:r>
              <a:rPr lang="en-US" sz="2400" b="1" dirty="0" err="1">
                <a:latin typeface="Avenir Roman" panose="02000503020000020003" pitchFamily="2" charset="0"/>
                <a:cs typeface="Calibri" panose="020F0502020204030204" pitchFamily="34" charset="0"/>
              </a:rPr>
              <a:t>pions</a:t>
            </a:r>
            <a:r>
              <a:rPr lang="en-US" sz="2400" b="1" dirty="0">
                <a:latin typeface="Avenir Roman" panose="02000503020000020003" pitchFamily="2" charset="0"/>
                <a:cs typeface="Calibri" panose="020F0502020204030204" pitchFamily="34" charset="0"/>
              </a:rPr>
              <a:t>, kaons, protons, etc.).</a:t>
            </a:r>
          </a:p>
          <a:p>
            <a:endParaRPr lang="en-US" sz="2400" dirty="0">
              <a:latin typeface="Avenir Roman" panose="02000503020000020003" pitchFamily="2" charset="0"/>
              <a:cs typeface="Calibri" panose="020F0502020204030204" pitchFamily="34" charset="0"/>
            </a:endParaRPr>
          </a:p>
          <a:p>
            <a:r>
              <a:rPr lang="en-US" sz="2400" dirty="0">
                <a:latin typeface="Avenir Roman" panose="02000503020000020003" pitchFamily="2" charset="0"/>
                <a:cs typeface="Calibri" panose="020F0502020204030204" pitchFamily="34" charset="0"/>
              </a:rPr>
              <a:t>When charged particles cross paddles they cause the special material to emit light. We call this process a “hit”. The photons are collected at each end by light guides that channels them to photo-multipliers, connected to computers.</a:t>
            </a:r>
          </a:p>
          <a:p>
            <a:endParaRPr lang="en-US" sz="2400" dirty="0">
              <a:latin typeface="Avenir Roman" panose="02000503020000020003" pitchFamily="2" charset="0"/>
              <a:cs typeface="Calibri" panose="020F0502020204030204" pitchFamily="34" charset="0"/>
            </a:endParaRPr>
          </a:p>
          <a:p>
            <a:r>
              <a:rPr lang="en-US" sz="2400" dirty="0">
                <a:latin typeface="Avenir Roman" panose="02000503020000020003" pitchFamily="2" charset="0"/>
                <a:cs typeface="Calibri" panose="020F0502020204030204" pitchFamily="34" charset="0"/>
              </a:rPr>
              <a:t>Dedicated software then calculates the position and time of the particle hits, and based on this information we can distinguish the particle types, e.g. protons, pion, kaons, etc.</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611961" y="21601847"/>
            <a:ext cx="4129364" cy="9017853"/>
          </a:xfrm>
          <a:prstGeom prst="rect">
            <a:avLst/>
          </a:prstGeom>
          <a:noFill/>
        </p:spPr>
        <p:txBody>
          <a:bodyPr wrap="square" rtlCol="0">
            <a:spAutoFit/>
          </a:bodyPr>
          <a:lstStyle/>
          <a:p>
            <a:endParaRPr lang="en-US" sz="20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A particle crossing one paddle releases around 4000 photons. Of these, about 2000 make it to the photo sensor. This looks like a lot of photons but the signal produced is very tiny and it needs to be amplified by a factor of one million to make it visible to the electronics.</a:t>
            </a:r>
          </a:p>
          <a:p>
            <a:pPr marL="342900" indent="-342900">
              <a:buFont typeface="Arial" panose="020B0604020202020204" pitchFamily="34" charset="0"/>
              <a:buChar char="•"/>
            </a:pPr>
            <a:endParaRPr lang="en-US" sz="20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The light produced by crossing particles bounces across the scintillator and light guides around 20 times before reaching the electronics.</a:t>
            </a:r>
          </a:p>
          <a:p>
            <a:endParaRPr lang="en-US" sz="20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The average FTOF resolution is ~100 picoseconds. This is more than ten millions times more accurate than professional sport stopwatches capable of measuring milliseconds.</a:t>
            </a:r>
          </a:p>
          <a:p>
            <a:endParaRPr lang="en-US" sz="2000" dirty="0">
              <a:latin typeface="Avenir Roman"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b="1" dirty="0">
                <a:latin typeface="Avenir Roman" panose="02000503020000020003" pitchFamily="2" charset="0"/>
                <a:cs typeface="Calibri" panose="020F0502020204030204" pitchFamily="34" charset="0"/>
              </a:rPr>
              <a:t>Best in class</a:t>
            </a:r>
            <a:r>
              <a:rPr lang="en-US" sz="2000" dirty="0">
                <a:latin typeface="Avenir Roman" panose="02000503020000020003" pitchFamily="2" charset="0"/>
                <a:cs typeface="Calibri" panose="020F0502020204030204" pitchFamily="34" charset="0"/>
              </a:rPr>
              <a:t>: The FTOF panel-1b counters have resulted in a world record for timing resolution for detectors of this type.</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7192922" y="13550900"/>
            <a:ext cx="6807272" cy="2354491"/>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One FTOF “B” panel, containing 62 paddles. The “A” panels have 23 and the ”2” panels have 5 large paddles. The FTOF system consists of 18 panels for a total 540 paddles.</a:t>
            </a:r>
          </a:p>
          <a:p>
            <a:pPr algn="just"/>
            <a:endParaRPr lang="en-US" dirty="0">
              <a:latin typeface="Avenir Roman" panose="02000503020000020003" pitchFamily="2" charset="0"/>
              <a:cs typeface="Calibri" panose="020F0502020204030204" pitchFamily="34" charset="0"/>
            </a:endParaRPr>
          </a:p>
          <a:p>
            <a:pPr algn="just"/>
            <a:r>
              <a:rPr lang="en-US" dirty="0">
                <a:latin typeface="Avenir Roman" panose="02000503020000020003" pitchFamily="2" charset="0"/>
                <a:cs typeface="Calibri" panose="020F0502020204030204" pitchFamily="34" charset="0"/>
              </a:rPr>
              <a:t>The light created in the counters from particles passing trough is collected with sensitive photo-detectors mounted at each end of the individual counters. The electrical signals produced by these hits are collected in our computer electronics.</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4000194" y="30468393"/>
            <a:ext cx="1073305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The 18 support frames onto which the FTOF counters were mounted were installed one at a time on the Hall B Forward Carriage. Here one of the 6 panel-1a frames containing 23 counters is being installed using specially designed tooling that temporarily attaches the frames to the crane rigging.</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2219061" y="19113500"/>
            <a:ext cx="7771989"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Hello particles! This plot show the relativistic speed versus momentum of the particles hitting the FTOF. Thanks to FTOF, we are able to differentiate between protons, kaons, and </a:t>
            </a:r>
            <a:r>
              <a:rPr lang="en-US" dirty="0" err="1">
                <a:latin typeface="Avenir Roman" panose="02000503020000020003" pitchFamily="2" charset="0"/>
                <a:cs typeface="Calibri" panose="020F0502020204030204" pitchFamily="34" charset="0"/>
              </a:rPr>
              <a:t>pions</a:t>
            </a:r>
            <a:r>
              <a:rPr lang="en-US" dirty="0">
                <a:latin typeface="Avenir Roman" panose="02000503020000020003" pitchFamily="2" charset="0"/>
                <a:cs typeface="Calibri" panose="020F0502020204030204" pitchFamily="34" charset="0"/>
              </a:rPr>
              <a:t>.</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14443791" y="19128698"/>
            <a:ext cx="767879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Time resolution measurement of one FTOF counter: 0.061x10</a:t>
            </a:r>
            <a:r>
              <a:rPr lang="en-US" baseline="30000" dirty="0">
                <a:latin typeface="Avenir Roman" panose="02000503020000020003" pitchFamily="2" charset="0"/>
                <a:cs typeface="Calibri" panose="020F0502020204030204" pitchFamily="34" charset="0"/>
              </a:rPr>
              <a:t>-9 </a:t>
            </a:r>
            <a:r>
              <a:rPr lang="en-US" dirty="0">
                <a:latin typeface="Avenir Roman" panose="02000503020000020003" pitchFamily="2" charset="0"/>
                <a:cs typeface="Calibri" panose="020F0502020204030204" pitchFamily="34" charset="0"/>
              </a:rPr>
              <a:t>s (61 </a:t>
            </a:r>
            <a:r>
              <a:rPr lang="en-US" dirty="0" err="1">
                <a:latin typeface="Avenir Roman" panose="02000503020000020003" pitchFamily="2" charset="0"/>
                <a:cs typeface="Calibri" panose="020F0502020204030204" pitchFamily="34" charset="0"/>
              </a:rPr>
              <a:t>ps</a:t>
            </a:r>
            <a:r>
              <a:rPr lang="en-US" dirty="0">
                <a:latin typeface="Avenir Roman" panose="02000503020000020003" pitchFamily="2" charset="0"/>
                <a:cs typeface="Calibri" panose="020F0502020204030204" pitchFamily="34" charset="0"/>
              </a:rPr>
              <a:t>). That means we can distinguish events in time to within 1/10 of a billion of a second.  </a:t>
            </a:r>
          </a:p>
        </p:txBody>
      </p:sp>
      <p:sp>
        <p:nvSpPr>
          <p:cNvPr id="134" name="TextBox 133">
            <a:extLst>
              <a:ext uri="{FF2B5EF4-FFF2-40B4-BE49-F238E27FC236}">
                <a16:creationId xmlns:a16="http://schemas.microsoft.com/office/drawing/2014/main" id="{3507781B-85EA-4941-A89D-5A872E393D9E}"/>
              </a:ext>
            </a:extLst>
          </p:cNvPr>
          <p:cNvSpPr txBox="1"/>
          <p:nvPr/>
        </p:nvSpPr>
        <p:spPr>
          <a:xfrm>
            <a:off x="8756373" y="17593350"/>
            <a:ext cx="5212285" cy="167738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Timing resolution ~30 – 165 </a:t>
            </a:r>
            <a:r>
              <a:rPr lang="en-US" sz="2000" dirty="0" err="1">
                <a:latin typeface="Avenir Roman" panose="02000503020000020003" pitchFamily="2" charset="0"/>
                <a:cs typeface="Calibri" panose="020F0502020204030204" pitchFamily="34" charset="0"/>
              </a:rPr>
              <a:t>ps</a:t>
            </a:r>
            <a:r>
              <a:rPr lang="en-US" sz="2000" dirty="0">
                <a:latin typeface="Avenir Roman" panose="02000503020000020003" pitchFamily="2" charset="0"/>
                <a:cs typeface="Calibri" panose="020F0502020204030204" pitchFamily="34" charset="0"/>
              </a:rPr>
              <a:t> depending on counter length</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Position resolution along counter ~1 cm</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Angular Coverage: Polar: 5</a:t>
            </a:r>
            <a:r>
              <a:rPr lang="en-US" sz="2000" baseline="30000" dirty="0">
                <a:latin typeface="Avenir Roman" panose="02000503020000020003" pitchFamily="2" charset="0"/>
                <a:cs typeface="Calibri" panose="020F0502020204030204" pitchFamily="34" charset="0"/>
              </a:rPr>
              <a:t>o</a:t>
            </a:r>
            <a:r>
              <a:rPr lang="en-US" sz="2000" dirty="0">
                <a:latin typeface="Avenir Roman" panose="02000503020000020003" pitchFamily="2" charset="0"/>
                <a:cs typeface="Calibri" panose="020F0502020204030204" pitchFamily="34" charset="0"/>
              </a:rPr>
              <a:t>-35</a:t>
            </a:r>
            <a:r>
              <a:rPr lang="en-US" sz="2000" baseline="30000" dirty="0">
                <a:latin typeface="Avenir Roman" panose="02000503020000020003" pitchFamily="2" charset="0"/>
                <a:cs typeface="Calibri" panose="020F0502020204030204" pitchFamily="34" charset="0"/>
              </a:rPr>
              <a:t>o </a:t>
            </a:r>
            <a:r>
              <a:rPr lang="en-US" sz="2000" dirty="0">
                <a:latin typeface="Avenir Roman" panose="02000503020000020003" pitchFamily="2" charset="0"/>
                <a:cs typeface="Calibri" panose="020F0502020204030204" pitchFamily="34" charset="0"/>
              </a:rPr>
              <a:t>(panel-1a, panel-1b); 35</a:t>
            </a:r>
            <a:r>
              <a:rPr lang="en-US" sz="2000" baseline="30000" dirty="0">
                <a:latin typeface="Avenir Roman" panose="02000503020000020003" pitchFamily="2" charset="0"/>
                <a:cs typeface="Calibri" panose="020F0502020204030204" pitchFamily="34" charset="0"/>
              </a:rPr>
              <a:t>o</a:t>
            </a:r>
            <a:r>
              <a:rPr lang="en-US" sz="2000" dirty="0">
                <a:latin typeface="Avenir Roman" panose="02000503020000020003" pitchFamily="2" charset="0"/>
                <a:cs typeface="Calibri" panose="020F0502020204030204" pitchFamily="34" charset="0"/>
              </a:rPr>
              <a:t>-45</a:t>
            </a:r>
            <a:r>
              <a:rPr lang="en-US" sz="2000" baseline="30000" dirty="0">
                <a:latin typeface="Avenir Roman" panose="02000503020000020003" pitchFamily="2" charset="0"/>
                <a:cs typeface="Calibri" panose="020F0502020204030204" pitchFamily="34" charset="0"/>
              </a:rPr>
              <a:t>o</a:t>
            </a:r>
            <a:r>
              <a:rPr lang="en-US" sz="2000" dirty="0">
                <a:latin typeface="Avenir Roman" panose="02000503020000020003" pitchFamily="2" charset="0"/>
                <a:cs typeface="Calibri" panose="020F0502020204030204" pitchFamily="34" charset="0"/>
              </a:rPr>
              <a:t> (panel-2)</a:t>
            </a:r>
          </a:p>
        </p:txBody>
      </p:sp>
      <p:sp>
        <p:nvSpPr>
          <p:cNvPr id="19" name="Rectangle 18">
            <a:extLst>
              <a:ext uri="{FF2B5EF4-FFF2-40B4-BE49-F238E27FC236}">
                <a16:creationId xmlns:a16="http://schemas.microsoft.com/office/drawing/2014/main" id="{4384E089-9832-7E4B-BA66-03D5F3764A8D}"/>
              </a:ext>
            </a:extLst>
          </p:cNvPr>
          <p:cNvSpPr/>
          <p:nvPr/>
        </p:nvSpPr>
        <p:spPr>
          <a:xfrm>
            <a:off x="26104850" y="8369300"/>
            <a:ext cx="539976" cy="4427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sp>
        <p:nvSpPr>
          <p:cNvPr id="82" name="TextBox 81">
            <a:extLst>
              <a:ext uri="{FF2B5EF4-FFF2-40B4-BE49-F238E27FC236}">
                <a16:creationId xmlns:a16="http://schemas.microsoft.com/office/drawing/2014/main" id="{268D994C-2592-4B41-892E-1A1840EC4542}"/>
              </a:ext>
            </a:extLst>
          </p:cNvPr>
          <p:cNvSpPr txBox="1"/>
          <p:nvPr/>
        </p:nvSpPr>
        <p:spPr>
          <a:xfrm>
            <a:off x="14370050" y="12296151"/>
            <a:ext cx="1005840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cs typeface="Calibri" panose="020F0502020204030204" pitchFamily="34" charset="0"/>
              </a:rPr>
              <a:t>The software suite that we use to monitor every counter in the FTOF system hardware.</a:t>
            </a:r>
          </a:p>
        </p:txBody>
      </p:sp>
      <p:sp>
        <p:nvSpPr>
          <p:cNvPr id="83" name="TextBox 82">
            <a:extLst>
              <a:ext uri="{FF2B5EF4-FFF2-40B4-BE49-F238E27FC236}">
                <a16:creationId xmlns:a16="http://schemas.microsoft.com/office/drawing/2014/main" id="{A53A14DB-07A4-7C4B-95BB-A34D3128EFA7}"/>
              </a:ext>
            </a:extLst>
          </p:cNvPr>
          <p:cNvSpPr txBox="1"/>
          <p:nvPr/>
        </p:nvSpPr>
        <p:spPr>
          <a:xfrm>
            <a:off x="24183594" y="13020079"/>
            <a:ext cx="1773242" cy="707886"/>
          </a:xfrm>
          <a:prstGeom prst="rect">
            <a:avLst/>
          </a:prstGeom>
          <a:noFill/>
        </p:spPr>
        <p:txBody>
          <a:bodyPr wrap="none" rtlCol="0">
            <a:spAutoFit/>
          </a:bodyPr>
          <a:lstStyle/>
          <a:p>
            <a:r>
              <a:rPr lang="en-US" sz="4000" b="1" dirty="0">
                <a:solidFill>
                  <a:srgbClr val="FFFFFF"/>
                </a:solidFill>
                <a:latin typeface="Avenir Roman" panose="02000503020000020003" pitchFamily="2" charset="0"/>
              </a:rPr>
              <a:t>PIONS</a:t>
            </a:r>
          </a:p>
        </p:txBody>
      </p:sp>
      <p:sp>
        <p:nvSpPr>
          <p:cNvPr id="97" name="TextBox 96">
            <a:extLst>
              <a:ext uri="{FF2B5EF4-FFF2-40B4-BE49-F238E27FC236}">
                <a16:creationId xmlns:a16="http://schemas.microsoft.com/office/drawing/2014/main" id="{F27369F3-F5A6-F942-9720-EBEEA38FC3CE}"/>
              </a:ext>
            </a:extLst>
          </p:cNvPr>
          <p:cNvSpPr txBox="1"/>
          <p:nvPr/>
        </p:nvSpPr>
        <p:spPr>
          <a:xfrm>
            <a:off x="447607" y="17259935"/>
            <a:ext cx="4751792" cy="260071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540 counters </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1080 photo sensors</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2160 readout channels</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Double-sided readout via 2-in and 3-in PMTs</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Rectangular counters come in widths of 6 cm, 15 cm, 22 cm</a:t>
            </a:r>
          </a:p>
          <a:p>
            <a:pPr marL="342900" indent="-342900">
              <a:buFont typeface="Arial" panose="020B0604020202020204" pitchFamily="34" charset="0"/>
              <a:buChar char="•"/>
            </a:pPr>
            <a:r>
              <a:rPr lang="en-US" sz="2000" dirty="0">
                <a:latin typeface="Avenir Roman" panose="02000503020000020003" pitchFamily="2" charset="0"/>
                <a:cs typeface="Calibri" panose="020F0502020204030204" pitchFamily="34" charset="0"/>
              </a:rPr>
              <a:t>Lengths vary from 17 cm to ~426 cm</a:t>
            </a:r>
          </a:p>
        </p:txBody>
      </p:sp>
      <p:sp>
        <p:nvSpPr>
          <p:cNvPr id="102" name="TextBox 101">
            <a:extLst>
              <a:ext uri="{FF2B5EF4-FFF2-40B4-BE49-F238E27FC236}">
                <a16:creationId xmlns:a16="http://schemas.microsoft.com/office/drawing/2014/main" id="{9BC75D58-1CFF-5043-A714-2CC19B2E234F}"/>
              </a:ext>
            </a:extLst>
          </p:cNvPr>
          <p:cNvSpPr txBox="1"/>
          <p:nvPr/>
        </p:nvSpPr>
        <p:spPr>
          <a:xfrm>
            <a:off x="351102" y="30457477"/>
            <a:ext cx="13468335"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The FTOF panel-1b counters were assembled and tested at the University of South Carolina (USC). They were then transported to JLab where they were mounted to their support frames before being installed in Hall B. Here the crew from USC is hard at work. The FTOF panel-1a and panel-2 counters were assembled and tested at </a:t>
            </a:r>
            <a:r>
              <a:rPr lang="en-US" dirty="0" err="1">
                <a:latin typeface="Avenir Roman" panose="02000503020000020003" pitchFamily="2" charset="0"/>
                <a:cs typeface="Calibri" panose="020F0502020204030204" pitchFamily="34" charset="0"/>
              </a:rPr>
              <a:t>JLab</a:t>
            </a:r>
            <a:r>
              <a:rPr lang="en-US" dirty="0">
                <a:latin typeface="Avenir Roman" panose="02000503020000020003" pitchFamily="2" charset="0"/>
                <a:cs typeface="Calibri" panose="020F0502020204030204" pitchFamily="34" charset="0"/>
              </a:rPr>
              <a:t> (bottom left).</a:t>
            </a:r>
          </a:p>
        </p:txBody>
      </p:sp>
      <p:pic>
        <p:nvPicPr>
          <p:cNvPr id="14" name="Picture 13">
            <a:extLst>
              <a:ext uri="{FF2B5EF4-FFF2-40B4-BE49-F238E27FC236}">
                <a16:creationId xmlns:a16="http://schemas.microsoft.com/office/drawing/2014/main" id="{14080F17-D9F6-EE4A-B62A-09995D124D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68533" y="31673075"/>
            <a:ext cx="7455743" cy="4185680"/>
          </a:xfrm>
          <a:prstGeom prst="rect">
            <a:avLst/>
          </a:prstGeom>
        </p:spPr>
      </p:pic>
      <p:pic>
        <p:nvPicPr>
          <p:cNvPr id="61" name="Picture 60">
            <a:extLst>
              <a:ext uri="{FF2B5EF4-FFF2-40B4-BE49-F238E27FC236}">
                <a16:creationId xmlns:a16="http://schemas.microsoft.com/office/drawing/2014/main" id="{2ED2ED81-7B71-2A44-AF44-E9FEB31C5E3B}"/>
              </a:ext>
            </a:extLst>
          </p:cNvPr>
          <p:cNvPicPr>
            <a:picLocks/>
          </p:cNvPicPr>
          <p:nvPr/>
        </p:nvPicPr>
        <p:blipFill>
          <a:blip r:embed="rId7"/>
          <a:stretch>
            <a:fillRect/>
          </a:stretch>
        </p:blipFill>
        <p:spPr>
          <a:xfrm>
            <a:off x="22269098" y="12865099"/>
            <a:ext cx="7660992" cy="6131407"/>
          </a:xfrm>
          <a:prstGeom prst="rect">
            <a:avLst/>
          </a:prstGeom>
        </p:spPr>
      </p:pic>
      <p:sp>
        <p:nvSpPr>
          <p:cNvPr id="62" name="TextBox 61">
            <a:extLst>
              <a:ext uri="{FF2B5EF4-FFF2-40B4-BE49-F238E27FC236}">
                <a16:creationId xmlns:a16="http://schemas.microsoft.com/office/drawing/2014/main" id="{3CF5A392-81EA-B34A-A748-85807B7E3A6B}"/>
              </a:ext>
            </a:extLst>
          </p:cNvPr>
          <p:cNvSpPr txBox="1"/>
          <p:nvPr/>
        </p:nvSpPr>
        <p:spPr>
          <a:xfrm>
            <a:off x="22071771" y="13033689"/>
            <a:ext cx="330200" cy="523220"/>
          </a:xfrm>
          <a:prstGeom prst="rect">
            <a:avLst/>
          </a:prstGeom>
          <a:noFill/>
        </p:spPr>
        <p:txBody>
          <a:bodyPr wrap="square" rtlCol="0">
            <a:spAutoFit/>
          </a:bodyPr>
          <a:lstStyle/>
          <a:p>
            <a:r>
              <a:rPr lang="en-US" sz="2800" dirty="0">
                <a:latin typeface="Symbol" pitchFamily="2" charset="2"/>
              </a:rPr>
              <a:t>b</a:t>
            </a:r>
          </a:p>
        </p:txBody>
      </p:sp>
      <p:sp>
        <p:nvSpPr>
          <p:cNvPr id="63" name="TextBox 62">
            <a:extLst>
              <a:ext uri="{FF2B5EF4-FFF2-40B4-BE49-F238E27FC236}">
                <a16:creationId xmlns:a16="http://schemas.microsoft.com/office/drawing/2014/main" id="{F7140CB6-33A2-7E44-8E6B-75851DB83C62}"/>
              </a:ext>
            </a:extLst>
          </p:cNvPr>
          <p:cNvSpPr txBox="1"/>
          <p:nvPr/>
        </p:nvSpPr>
        <p:spPr>
          <a:xfrm>
            <a:off x="28390850" y="18580100"/>
            <a:ext cx="1295400" cy="461665"/>
          </a:xfrm>
          <a:prstGeom prst="rect">
            <a:avLst/>
          </a:prstGeom>
          <a:noFill/>
        </p:spPr>
        <p:txBody>
          <a:bodyPr wrap="square" rtlCol="0">
            <a:spAutoFit/>
          </a:bodyPr>
          <a:lstStyle/>
          <a:p>
            <a:r>
              <a:rPr lang="en-US" sz="2400" dirty="0">
                <a:latin typeface="Comic Sans MS" panose="030F0902030302020204" pitchFamily="66" charset="0"/>
              </a:rPr>
              <a:t>p (GeV)</a:t>
            </a:r>
          </a:p>
        </p:txBody>
      </p:sp>
      <p:pic>
        <p:nvPicPr>
          <p:cNvPr id="8" name="Picture 7">
            <a:extLst>
              <a:ext uri="{FF2B5EF4-FFF2-40B4-BE49-F238E27FC236}">
                <a16:creationId xmlns:a16="http://schemas.microsoft.com/office/drawing/2014/main" id="{EFFF92A0-C25F-A942-9EB4-824A309CB91F}"/>
              </a:ext>
            </a:extLst>
          </p:cNvPr>
          <p:cNvPicPr>
            <a:picLocks/>
          </p:cNvPicPr>
          <p:nvPr/>
        </p:nvPicPr>
        <p:blipFill rotWithShape="1">
          <a:blip r:embed="rId8">
            <a:extLst>
              <a:ext uri="{28A0092B-C50C-407E-A947-70E740481C1C}">
                <a14:useLocalDpi xmlns:a14="http://schemas.microsoft.com/office/drawing/2010/main" val="0"/>
              </a:ext>
            </a:extLst>
          </a:blip>
          <a:srcRect t="4091"/>
          <a:stretch/>
        </p:blipFill>
        <p:spPr>
          <a:xfrm>
            <a:off x="14370050" y="5168900"/>
            <a:ext cx="10058400" cy="7141696"/>
          </a:xfrm>
          <a:prstGeom prst="rect">
            <a:avLst/>
          </a:prstGeom>
        </p:spPr>
      </p:pic>
      <p:pic>
        <p:nvPicPr>
          <p:cNvPr id="17" name="Picture 16">
            <a:extLst>
              <a:ext uri="{FF2B5EF4-FFF2-40B4-BE49-F238E27FC236}">
                <a16:creationId xmlns:a16="http://schemas.microsoft.com/office/drawing/2014/main" id="{8FFEF064-ACD2-2E4F-956D-0CDD6A872BA0}"/>
              </a:ext>
            </a:extLst>
          </p:cNvPr>
          <p:cNvPicPr>
            <a:picLocks noChangeAspect="1"/>
          </p:cNvPicPr>
          <p:nvPr/>
        </p:nvPicPr>
        <p:blipFill rotWithShape="1">
          <a:blip r:embed="rId9">
            <a:extLst>
              <a:ext uri="{28A0092B-C50C-407E-A947-70E740481C1C}">
                <a14:useLocalDpi xmlns:a14="http://schemas.microsoft.com/office/drawing/2010/main" val="0"/>
              </a:ext>
            </a:extLst>
          </a:blip>
          <a:srcRect r="7310" b="8519"/>
          <a:stretch/>
        </p:blipFill>
        <p:spPr>
          <a:xfrm>
            <a:off x="14000194" y="21423711"/>
            <a:ext cx="10768745" cy="9044682"/>
          </a:xfrm>
          <a:prstGeom prst="rect">
            <a:avLst/>
          </a:prstGeom>
        </p:spPr>
      </p:pic>
      <p:pic>
        <p:nvPicPr>
          <p:cNvPr id="20" name="Picture 19">
            <a:extLst>
              <a:ext uri="{FF2B5EF4-FFF2-40B4-BE49-F238E27FC236}">
                <a16:creationId xmlns:a16="http://schemas.microsoft.com/office/drawing/2014/main" id="{96F097EB-90D7-7C40-AD00-8B1EB1EA4732}"/>
              </a:ext>
            </a:extLst>
          </p:cNvPr>
          <p:cNvPicPr>
            <a:picLocks noChangeAspect="1"/>
          </p:cNvPicPr>
          <p:nvPr/>
        </p:nvPicPr>
        <p:blipFill rotWithShape="1">
          <a:blip r:embed="rId10">
            <a:extLst>
              <a:ext uri="{28A0092B-C50C-407E-A947-70E740481C1C}">
                <a14:useLocalDpi xmlns:a14="http://schemas.microsoft.com/office/drawing/2010/main" val="0"/>
              </a:ext>
            </a:extLst>
          </a:blip>
          <a:srcRect l="8495"/>
          <a:stretch/>
        </p:blipFill>
        <p:spPr>
          <a:xfrm>
            <a:off x="188411" y="31673074"/>
            <a:ext cx="10972801" cy="9781711"/>
          </a:xfrm>
          <a:prstGeom prst="rect">
            <a:avLst/>
          </a:prstGeom>
        </p:spPr>
      </p:pic>
      <p:pic>
        <p:nvPicPr>
          <p:cNvPr id="23" name="Picture 22">
            <a:extLst>
              <a:ext uri="{FF2B5EF4-FFF2-40B4-BE49-F238E27FC236}">
                <a16:creationId xmlns:a16="http://schemas.microsoft.com/office/drawing/2014/main" id="{470BD598-CF5D-3A4A-88F7-8ACB4B82B2EF}"/>
              </a:ext>
            </a:extLst>
          </p:cNvPr>
          <p:cNvPicPr>
            <a:picLocks noChangeAspect="1"/>
          </p:cNvPicPr>
          <p:nvPr/>
        </p:nvPicPr>
        <p:blipFill rotWithShape="1">
          <a:blip r:embed="rId11">
            <a:extLst>
              <a:ext uri="{28A0092B-C50C-407E-A947-70E740481C1C}">
                <a14:useLocalDpi xmlns:a14="http://schemas.microsoft.com/office/drawing/2010/main" val="0"/>
              </a:ext>
            </a:extLst>
          </a:blip>
          <a:srcRect l="15506" t="1231" r="17362"/>
          <a:stretch/>
        </p:blipFill>
        <p:spPr>
          <a:xfrm>
            <a:off x="5759450" y="17084085"/>
            <a:ext cx="2648508" cy="2360317"/>
          </a:xfrm>
          <a:prstGeom prst="rect">
            <a:avLst/>
          </a:prstGeom>
        </p:spPr>
      </p:pic>
      <p:pic>
        <p:nvPicPr>
          <p:cNvPr id="24" name="Picture 23">
            <a:extLst>
              <a:ext uri="{FF2B5EF4-FFF2-40B4-BE49-F238E27FC236}">
                <a16:creationId xmlns:a16="http://schemas.microsoft.com/office/drawing/2014/main" id="{BDB1C090-31E2-BF4B-8197-081663C89D1E}"/>
              </a:ext>
            </a:extLst>
          </p:cNvPr>
          <p:cNvPicPr>
            <a:picLocks noChangeAspect="1"/>
          </p:cNvPicPr>
          <p:nvPr/>
        </p:nvPicPr>
        <p:blipFill rotWithShape="1">
          <a:blip r:embed="rId12"/>
          <a:srcRect l="7343"/>
          <a:stretch/>
        </p:blipFill>
        <p:spPr>
          <a:xfrm>
            <a:off x="25540970" y="318603"/>
            <a:ext cx="4297680" cy="3478697"/>
          </a:xfrm>
          <a:prstGeom prst="rect">
            <a:avLst/>
          </a:prstGeom>
        </p:spPr>
      </p:pic>
      <p:pic>
        <p:nvPicPr>
          <p:cNvPr id="28" name="Picture 27">
            <a:extLst>
              <a:ext uri="{FF2B5EF4-FFF2-40B4-BE49-F238E27FC236}">
                <a16:creationId xmlns:a16="http://schemas.microsoft.com/office/drawing/2014/main" id="{E0BD37A0-5372-C146-9D8E-473F87BC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92922" y="9430024"/>
            <a:ext cx="6810995" cy="4195442"/>
          </a:xfrm>
          <a:prstGeom prst="rect">
            <a:avLst/>
          </a:prstGeom>
        </p:spPr>
      </p:pic>
      <p:pic>
        <p:nvPicPr>
          <p:cNvPr id="31" name="Picture 30">
            <a:extLst>
              <a:ext uri="{FF2B5EF4-FFF2-40B4-BE49-F238E27FC236}">
                <a16:creationId xmlns:a16="http://schemas.microsoft.com/office/drawing/2014/main" id="{9FC8BA15-4A62-7846-AB4A-DE6B3D3DDB90}"/>
              </a:ext>
            </a:extLst>
          </p:cNvPr>
          <p:cNvPicPr>
            <a:picLocks noChangeAspect="1"/>
          </p:cNvPicPr>
          <p:nvPr/>
        </p:nvPicPr>
        <p:blipFill rotWithShape="1">
          <a:blip r:embed="rId14">
            <a:extLst>
              <a:ext uri="{28A0092B-C50C-407E-A947-70E740481C1C}">
                <a14:useLocalDpi xmlns:a14="http://schemas.microsoft.com/office/drawing/2010/main" val="0"/>
              </a:ext>
            </a:extLst>
          </a:blip>
          <a:srcRect r="7208"/>
          <a:stretch/>
        </p:blipFill>
        <p:spPr>
          <a:xfrm>
            <a:off x="14431010" y="12865100"/>
            <a:ext cx="7700156" cy="6248400"/>
          </a:xfrm>
          <a:prstGeom prst="rect">
            <a:avLst/>
          </a:prstGeom>
        </p:spPr>
      </p:pic>
      <p:sp>
        <p:nvSpPr>
          <p:cNvPr id="33" name="TextBox 32">
            <a:extLst>
              <a:ext uri="{FF2B5EF4-FFF2-40B4-BE49-F238E27FC236}">
                <a16:creationId xmlns:a16="http://schemas.microsoft.com/office/drawing/2014/main" id="{18E60370-84BA-DA44-9202-24ACE0C274D5}"/>
              </a:ext>
            </a:extLst>
          </p:cNvPr>
          <p:cNvSpPr txBox="1"/>
          <p:nvPr/>
        </p:nvSpPr>
        <p:spPr>
          <a:xfrm>
            <a:off x="24616113" y="14160500"/>
            <a:ext cx="1260137" cy="584775"/>
          </a:xfrm>
          <a:prstGeom prst="rect">
            <a:avLst/>
          </a:prstGeom>
          <a:noFill/>
        </p:spPr>
        <p:txBody>
          <a:bodyPr wrap="square" rtlCol="0">
            <a:spAutoFit/>
          </a:bodyPr>
          <a:lstStyle/>
          <a:p>
            <a:r>
              <a:rPr lang="en-US" sz="3200" dirty="0" err="1">
                <a:solidFill>
                  <a:schemeClr val="bg1"/>
                </a:solidFill>
              </a:rPr>
              <a:t>pions</a:t>
            </a:r>
            <a:endParaRPr lang="en-US" sz="3200" dirty="0">
              <a:solidFill>
                <a:schemeClr val="bg1"/>
              </a:solidFill>
            </a:endParaRPr>
          </a:p>
        </p:txBody>
      </p:sp>
      <p:sp>
        <p:nvSpPr>
          <p:cNvPr id="78" name="TextBox 77">
            <a:extLst>
              <a:ext uri="{FF2B5EF4-FFF2-40B4-BE49-F238E27FC236}">
                <a16:creationId xmlns:a16="http://schemas.microsoft.com/office/drawing/2014/main" id="{6076F25A-0E05-0D40-BA2F-E0AB5F156C5D}"/>
              </a:ext>
            </a:extLst>
          </p:cNvPr>
          <p:cNvSpPr txBox="1"/>
          <p:nvPr/>
        </p:nvSpPr>
        <p:spPr>
          <a:xfrm rot="20201442">
            <a:off x="25326767" y="15965338"/>
            <a:ext cx="1540083" cy="584775"/>
          </a:xfrm>
          <a:prstGeom prst="rect">
            <a:avLst/>
          </a:prstGeom>
          <a:noFill/>
        </p:spPr>
        <p:txBody>
          <a:bodyPr wrap="square" rtlCol="0">
            <a:spAutoFit/>
          </a:bodyPr>
          <a:lstStyle/>
          <a:p>
            <a:r>
              <a:rPr lang="en-US" sz="3200" dirty="0">
                <a:solidFill>
                  <a:schemeClr val="bg1"/>
                </a:solidFill>
              </a:rPr>
              <a:t>protons</a:t>
            </a:r>
          </a:p>
        </p:txBody>
      </p:sp>
      <p:sp>
        <p:nvSpPr>
          <p:cNvPr id="81" name="TextBox 80">
            <a:extLst>
              <a:ext uri="{FF2B5EF4-FFF2-40B4-BE49-F238E27FC236}">
                <a16:creationId xmlns:a16="http://schemas.microsoft.com/office/drawing/2014/main" id="{93FB89A5-BB21-D747-B638-F063DD13508B}"/>
              </a:ext>
            </a:extLst>
          </p:cNvPr>
          <p:cNvSpPr txBox="1"/>
          <p:nvPr/>
        </p:nvSpPr>
        <p:spPr>
          <a:xfrm rot="18554415">
            <a:off x="22991144" y="15836622"/>
            <a:ext cx="1428996" cy="584775"/>
          </a:xfrm>
          <a:prstGeom prst="rect">
            <a:avLst/>
          </a:prstGeom>
          <a:noFill/>
        </p:spPr>
        <p:txBody>
          <a:bodyPr wrap="square" rtlCol="0">
            <a:spAutoFit/>
          </a:bodyPr>
          <a:lstStyle/>
          <a:p>
            <a:r>
              <a:rPr lang="en-US" sz="3200" dirty="0">
                <a:solidFill>
                  <a:schemeClr val="bg1"/>
                </a:solidFill>
              </a:rPr>
              <a:t>kaons</a:t>
            </a:r>
          </a:p>
        </p:txBody>
      </p:sp>
      <p:pic>
        <p:nvPicPr>
          <p:cNvPr id="5" name="Picture 4">
            <a:extLst>
              <a:ext uri="{FF2B5EF4-FFF2-40B4-BE49-F238E27FC236}">
                <a16:creationId xmlns:a16="http://schemas.microsoft.com/office/drawing/2014/main" id="{4EB6A833-533B-424B-AF4C-2164358461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050" y="9403045"/>
            <a:ext cx="6731389" cy="4412643"/>
          </a:xfrm>
          <a:prstGeom prst="rect">
            <a:avLst/>
          </a:prstGeom>
        </p:spPr>
      </p:pic>
      <p:sp>
        <p:nvSpPr>
          <p:cNvPr id="58" name="Oval 57">
            <a:extLst>
              <a:ext uri="{FF2B5EF4-FFF2-40B4-BE49-F238E27FC236}">
                <a16:creationId xmlns:a16="http://schemas.microsoft.com/office/drawing/2014/main" id="{F3500BF5-455A-D748-A83A-722DC8B4BE26}"/>
              </a:ext>
            </a:extLst>
          </p:cNvPr>
          <p:cNvSpPr/>
          <p:nvPr/>
        </p:nvSpPr>
        <p:spPr>
          <a:xfrm>
            <a:off x="5512240" y="12047751"/>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F7AB7B6-D528-0247-95D0-08F2416EEA42}"/>
              </a:ext>
            </a:extLst>
          </p:cNvPr>
          <p:cNvSpPr/>
          <p:nvPr/>
        </p:nvSpPr>
        <p:spPr>
          <a:xfrm>
            <a:off x="5314160" y="12073527"/>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3861A8C-4B9F-7A4E-88ED-FB6866923B80}"/>
              </a:ext>
            </a:extLst>
          </p:cNvPr>
          <p:cNvSpPr txBox="1"/>
          <p:nvPr/>
        </p:nvSpPr>
        <p:spPr>
          <a:xfrm>
            <a:off x="273050" y="11358426"/>
            <a:ext cx="1315553" cy="369332"/>
          </a:xfrm>
          <a:prstGeom prst="rect">
            <a:avLst/>
          </a:prstGeom>
          <a:noFill/>
        </p:spPr>
        <p:txBody>
          <a:bodyPr wrap="none" rtlCol="0">
            <a:spAutoFit/>
          </a:bodyPr>
          <a:lstStyle/>
          <a:p>
            <a:r>
              <a:rPr lang="en-US" dirty="0"/>
              <a:t>DC Region 1</a:t>
            </a:r>
          </a:p>
        </p:txBody>
      </p:sp>
      <p:sp>
        <p:nvSpPr>
          <p:cNvPr id="64" name="TextBox 63">
            <a:extLst>
              <a:ext uri="{FF2B5EF4-FFF2-40B4-BE49-F238E27FC236}">
                <a16:creationId xmlns:a16="http://schemas.microsoft.com/office/drawing/2014/main" id="{B9A7A556-5A81-CF45-8EE0-81F5C4571A6F}"/>
              </a:ext>
            </a:extLst>
          </p:cNvPr>
          <p:cNvSpPr txBox="1"/>
          <p:nvPr/>
        </p:nvSpPr>
        <p:spPr>
          <a:xfrm>
            <a:off x="939452" y="10356690"/>
            <a:ext cx="1315553" cy="369332"/>
          </a:xfrm>
          <a:prstGeom prst="rect">
            <a:avLst/>
          </a:prstGeom>
          <a:noFill/>
        </p:spPr>
        <p:txBody>
          <a:bodyPr wrap="none" rtlCol="0">
            <a:spAutoFit/>
          </a:bodyPr>
          <a:lstStyle/>
          <a:p>
            <a:r>
              <a:rPr lang="en-US" dirty="0"/>
              <a:t>DC Region 2</a:t>
            </a:r>
          </a:p>
        </p:txBody>
      </p:sp>
      <p:sp>
        <p:nvSpPr>
          <p:cNvPr id="65" name="TextBox 64">
            <a:extLst>
              <a:ext uri="{FF2B5EF4-FFF2-40B4-BE49-F238E27FC236}">
                <a16:creationId xmlns:a16="http://schemas.microsoft.com/office/drawing/2014/main" id="{7E9BAA53-779D-8E48-B518-53BD02B8DBCF}"/>
              </a:ext>
            </a:extLst>
          </p:cNvPr>
          <p:cNvSpPr txBox="1"/>
          <p:nvPr/>
        </p:nvSpPr>
        <p:spPr>
          <a:xfrm>
            <a:off x="1939373" y="9535458"/>
            <a:ext cx="1315553" cy="369332"/>
          </a:xfrm>
          <a:prstGeom prst="rect">
            <a:avLst/>
          </a:prstGeom>
          <a:noFill/>
        </p:spPr>
        <p:txBody>
          <a:bodyPr wrap="none" rtlCol="0">
            <a:spAutoFit/>
          </a:bodyPr>
          <a:lstStyle/>
          <a:p>
            <a:r>
              <a:rPr lang="en-US" dirty="0"/>
              <a:t>DC Region 3</a:t>
            </a:r>
          </a:p>
        </p:txBody>
      </p:sp>
      <p:sp>
        <p:nvSpPr>
          <p:cNvPr id="66" name="TextBox 65">
            <a:extLst>
              <a:ext uri="{FF2B5EF4-FFF2-40B4-BE49-F238E27FC236}">
                <a16:creationId xmlns:a16="http://schemas.microsoft.com/office/drawing/2014/main" id="{4B25F1D7-FC50-4E41-B823-77293529C6EA}"/>
              </a:ext>
            </a:extLst>
          </p:cNvPr>
          <p:cNvSpPr txBox="1"/>
          <p:nvPr/>
        </p:nvSpPr>
        <p:spPr>
          <a:xfrm>
            <a:off x="3854450" y="10911217"/>
            <a:ext cx="788870" cy="646331"/>
          </a:xfrm>
          <a:prstGeom prst="rect">
            <a:avLst/>
          </a:prstGeom>
          <a:noFill/>
        </p:spPr>
        <p:txBody>
          <a:bodyPr wrap="none" rtlCol="0">
            <a:spAutoFit/>
          </a:bodyPr>
          <a:lstStyle/>
          <a:p>
            <a:r>
              <a:rPr lang="en-US" dirty="0">
                <a:solidFill>
                  <a:schemeClr val="bg1"/>
                </a:solidFill>
              </a:rPr>
              <a:t>FTOF </a:t>
            </a:r>
          </a:p>
          <a:p>
            <a:r>
              <a:rPr lang="en-US" dirty="0">
                <a:solidFill>
                  <a:schemeClr val="bg1"/>
                </a:solidFill>
              </a:rPr>
              <a:t>Panels</a:t>
            </a:r>
          </a:p>
        </p:txBody>
      </p:sp>
      <p:cxnSp>
        <p:nvCxnSpPr>
          <p:cNvPr id="12" name="Straight Arrow Connector 11">
            <a:extLst>
              <a:ext uri="{FF2B5EF4-FFF2-40B4-BE49-F238E27FC236}">
                <a16:creationId xmlns:a16="http://schemas.microsoft.com/office/drawing/2014/main" id="{693735D8-B120-BA41-8A3F-E299849C5F0E}"/>
              </a:ext>
            </a:extLst>
          </p:cNvPr>
          <p:cNvCxnSpPr>
            <a:cxnSpLocks/>
          </p:cNvCxnSpPr>
          <p:nvPr/>
        </p:nvCxnSpPr>
        <p:spPr>
          <a:xfrm flipV="1">
            <a:off x="4521587" y="10892940"/>
            <a:ext cx="323463" cy="2781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3733721-AF24-654E-9F4F-69A4D13C4A8C}"/>
              </a:ext>
            </a:extLst>
          </p:cNvPr>
          <p:cNvCxnSpPr>
            <a:cxnSpLocks/>
          </p:cNvCxnSpPr>
          <p:nvPr/>
        </p:nvCxnSpPr>
        <p:spPr>
          <a:xfrm>
            <a:off x="4508432" y="11183063"/>
            <a:ext cx="641418" cy="62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9F84378-ED3D-7240-AE52-31B7AD0D6B03}"/>
              </a:ext>
            </a:extLst>
          </p:cNvPr>
          <p:cNvSpPr txBox="1"/>
          <p:nvPr/>
        </p:nvSpPr>
        <p:spPr>
          <a:xfrm>
            <a:off x="4544465" y="12299001"/>
            <a:ext cx="922096" cy="646331"/>
          </a:xfrm>
          <a:prstGeom prst="rect">
            <a:avLst/>
          </a:prstGeom>
          <a:noFill/>
        </p:spPr>
        <p:txBody>
          <a:bodyPr wrap="square" rtlCol="0">
            <a:spAutoFit/>
          </a:bodyPr>
          <a:lstStyle/>
          <a:p>
            <a:r>
              <a:rPr lang="en-US" dirty="0">
                <a:solidFill>
                  <a:srgbClr val="FF0000"/>
                </a:solidFill>
              </a:rPr>
              <a:t>Hits in FTOF</a:t>
            </a:r>
          </a:p>
        </p:txBody>
      </p:sp>
      <p:cxnSp>
        <p:nvCxnSpPr>
          <p:cNvPr id="75" name="Straight Arrow Connector 74">
            <a:extLst>
              <a:ext uri="{FF2B5EF4-FFF2-40B4-BE49-F238E27FC236}">
                <a16:creationId xmlns:a16="http://schemas.microsoft.com/office/drawing/2014/main" id="{8BCE703A-982C-044A-A679-F8CCC3F40D20}"/>
              </a:ext>
            </a:extLst>
          </p:cNvPr>
          <p:cNvCxnSpPr>
            <a:cxnSpLocks/>
          </p:cNvCxnSpPr>
          <p:nvPr/>
        </p:nvCxnSpPr>
        <p:spPr>
          <a:xfrm flipV="1">
            <a:off x="4997450" y="12200151"/>
            <a:ext cx="304800" cy="20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5242B4B-31A1-CD49-BFF6-8022EFC0A845}"/>
              </a:ext>
            </a:extLst>
          </p:cNvPr>
          <p:cNvCxnSpPr>
            <a:cxnSpLocks/>
          </p:cNvCxnSpPr>
          <p:nvPr/>
        </p:nvCxnSpPr>
        <p:spPr>
          <a:xfrm flipV="1">
            <a:off x="4992526" y="12200151"/>
            <a:ext cx="576085" cy="2200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535E37D-E23E-7F4A-87BF-C7C5122FC83A}"/>
              </a:ext>
            </a:extLst>
          </p:cNvPr>
          <p:cNvSpPr txBox="1"/>
          <p:nvPr/>
        </p:nvSpPr>
        <p:spPr>
          <a:xfrm>
            <a:off x="273050" y="13827899"/>
            <a:ext cx="6725686" cy="2077492"/>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cs typeface="Calibri" panose="020F0502020204030204" pitchFamily="34" charset="0"/>
              </a:rPr>
              <a:t>Computer simulation of an electron passing through the Drift Chambers, the FTOF and showering in the PCAL and ECAL calorimeters. </a:t>
            </a:r>
          </a:p>
          <a:p>
            <a:pPr algn="just"/>
            <a:endParaRPr lang="en-US" dirty="0">
              <a:latin typeface="Avenir Roman" panose="02000503020000020003" pitchFamily="2" charset="0"/>
              <a:cs typeface="Calibri" panose="020F0502020204030204" pitchFamily="34" charset="0"/>
            </a:endParaRPr>
          </a:p>
          <a:p>
            <a:pPr algn="just"/>
            <a:r>
              <a:rPr lang="en-US" dirty="0">
                <a:latin typeface="Avenir Roman" panose="02000503020000020003" pitchFamily="2" charset="0"/>
                <a:cs typeface="Calibri" panose="020F0502020204030204" pitchFamily="34" charset="0"/>
              </a:rPr>
              <a:t>The FTOF hits provide a world-record timing that we use to calculate the event start time and to identify the type of particle: electron, pion, proton, kaon, etc.</a:t>
            </a:r>
          </a:p>
        </p:txBody>
      </p:sp>
      <p:sp>
        <p:nvSpPr>
          <p:cNvPr id="35" name="TextBox 34">
            <a:extLst>
              <a:ext uri="{FF2B5EF4-FFF2-40B4-BE49-F238E27FC236}">
                <a16:creationId xmlns:a16="http://schemas.microsoft.com/office/drawing/2014/main" id="{5576E3CE-9D23-D341-A459-F373A8D1A1E1}"/>
              </a:ext>
            </a:extLst>
          </p:cNvPr>
          <p:cNvSpPr txBox="1"/>
          <p:nvPr/>
        </p:nvSpPr>
        <p:spPr>
          <a:xfrm>
            <a:off x="9288249" y="11036584"/>
            <a:ext cx="1433149" cy="369332"/>
          </a:xfrm>
          <a:prstGeom prst="rect">
            <a:avLst/>
          </a:prstGeom>
          <a:noFill/>
        </p:spPr>
        <p:txBody>
          <a:bodyPr wrap="none" rtlCol="0">
            <a:spAutoFit/>
          </a:bodyPr>
          <a:lstStyle/>
          <a:p>
            <a:r>
              <a:rPr lang="en-US" dirty="0"/>
              <a:t>FTOF Paddles</a:t>
            </a:r>
          </a:p>
        </p:txBody>
      </p:sp>
      <p:sp>
        <p:nvSpPr>
          <p:cNvPr id="86" name="TextBox 85">
            <a:extLst>
              <a:ext uri="{FF2B5EF4-FFF2-40B4-BE49-F238E27FC236}">
                <a16:creationId xmlns:a16="http://schemas.microsoft.com/office/drawing/2014/main" id="{DEFA5877-300B-5E48-A0F8-0B37921C2CEF}"/>
              </a:ext>
            </a:extLst>
          </p:cNvPr>
          <p:cNvSpPr txBox="1"/>
          <p:nvPr/>
        </p:nvSpPr>
        <p:spPr>
          <a:xfrm rot="20492287">
            <a:off x="9797154" y="12122558"/>
            <a:ext cx="2589170" cy="369332"/>
          </a:xfrm>
          <a:prstGeom prst="rect">
            <a:avLst/>
          </a:prstGeom>
          <a:noFill/>
        </p:spPr>
        <p:txBody>
          <a:bodyPr wrap="none" rtlCol="0">
            <a:spAutoFit/>
          </a:bodyPr>
          <a:lstStyle/>
          <a:p>
            <a:r>
              <a:rPr lang="en-US" dirty="0"/>
              <a:t>Sensitive photo-detectors</a:t>
            </a:r>
          </a:p>
        </p:txBody>
      </p:sp>
      <p:cxnSp>
        <p:nvCxnSpPr>
          <p:cNvPr id="37" name="Straight Arrow Connector 36">
            <a:extLst>
              <a:ext uri="{FF2B5EF4-FFF2-40B4-BE49-F238E27FC236}">
                <a16:creationId xmlns:a16="http://schemas.microsoft.com/office/drawing/2014/main" id="{98D6FA81-7F5E-9D4D-889E-8A4BFA538B0E}"/>
              </a:ext>
            </a:extLst>
          </p:cNvPr>
          <p:cNvCxnSpPr/>
          <p:nvPr/>
        </p:nvCxnSpPr>
        <p:spPr>
          <a:xfrm flipH="1" flipV="1">
            <a:off x="10738088" y="12179300"/>
            <a:ext cx="50562" cy="15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9915A0F-951E-004B-B990-A0958BD920BD}"/>
              </a:ext>
            </a:extLst>
          </p:cNvPr>
          <p:cNvGrpSpPr/>
          <p:nvPr/>
        </p:nvGrpSpPr>
        <p:grpSpPr>
          <a:xfrm>
            <a:off x="24519118" y="5174296"/>
            <a:ext cx="5528167" cy="5176204"/>
            <a:chOff x="24519118" y="5174296"/>
            <a:chExt cx="5528167" cy="5176204"/>
          </a:xfrm>
        </p:grpSpPr>
        <p:pic>
          <p:nvPicPr>
            <p:cNvPr id="43" name="Picture 42">
              <a:extLst>
                <a:ext uri="{FF2B5EF4-FFF2-40B4-BE49-F238E27FC236}">
                  <a16:creationId xmlns:a16="http://schemas.microsoft.com/office/drawing/2014/main" id="{C1739E54-A839-EE4A-8E9E-378C57FB2CC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519118" y="5174296"/>
              <a:ext cx="5528167" cy="5176204"/>
            </a:xfrm>
            <a:prstGeom prst="rect">
              <a:avLst/>
            </a:prstGeom>
          </p:spPr>
        </p:pic>
        <p:grpSp>
          <p:nvGrpSpPr>
            <p:cNvPr id="6" name="Group 5">
              <a:extLst>
                <a:ext uri="{FF2B5EF4-FFF2-40B4-BE49-F238E27FC236}">
                  <a16:creationId xmlns:a16="http://schemas.microsoft.com/office/drawing/2014/main" id="{78B556AF-EC63-1B48-8F09-4CAD7A7C5B4F}"/>
                </a:ext>
              </a:extLst>
            </p:cNvPr>
            <p:cNvGrpSpPr/>
            <p:nvPr/>
          </p:nvGrpSpPr>
          <p:grpSpPr>
            <a:xfrm>
              <a:off x="25070215" y="5525495"/>
              <a:ext cx="4463635" cy="2714738"/>
              <a:chOff x="25070215" y="5525495"/>
              <a:chExt cx="4463635" cy="2714738"/>
            </a:xfrm>
          </p:grpSpPr>
          <p:sp>
            <p:nvSpPr>
              <p:cNvPr id="4" name="TextBox 3">
                <a:extLst>
                  <a:ext uri="{FF2B5EF4-FFF2-40B4-BE49-F238E27FC236}">
                    <a16:creationId xmlns:a16="http://schemas.microsoft.com/office/drawing/2014/main" id="{5B1C0BE2-DB4E-794A-978B-8D85F3E41057}"/>
                  </a:ext>
                </a:extLst>
              </p:cNvPr>
              <p:cNvSpPr txBox="1"/>
              <p:nvPr/>
            </p:nvSpPr>
            <p:spPr>
              <a:xfrm>
                <a:off x="25070215" y="6265807"/>
                <a:ext cx="1210588" cy="307777"/>
              </a:xfrm>
              <a:prstGeom prst="rect">
                <a:avLst/>
              </a:prstGeom>
              <a:noFill/>
            </p:spPr>
            <p:txBody>
              <a:bodyPr wrap="none" rtlCol="0">
                <a:spAutoFit/>
              </a:bodyPr>
              <a:lstStyle/>
              <a:p>
                <a:r>
                  <a:rPr lang="en-US" sz="1400" dirty="0">
                    <a:latin typeface="Avenir Roman" panose="02000503020000020003" pitchFamily="2" charset="0"/>
                  </a:rPr>
                  <a:t>DC Region 1</a:t>
                </a:r>
              </a:p>
            </p:txBody>
          </p:sp>
          <p:sp>
            <p:nvSpPr>
              <p:cNvPr id="88" name="TextBox 87">
                <a:extLst>
                  <a:ext uri="{FF2B5EF4-FFF2-40B4-BE49-F238E27FC236}">
                    <a16:creationId xmlns:a16="http://schemas.microsoft.com/office/drawing/2014/main" id="{BD99D75E-B45A-2C47-8139-F1576C5816E8}"/>
                  </a:ext>
                </a:extLst>
              </p:cNvPr>
              <p:cNvSpPr txBox="1"/>
              <p:nvPr/>
            </p:nvSpPr>
            <p:spPr>
              <a:xfrm>
                <a:off x="25675509" y="5525495"/>
                <a:ext cx="1210588" cy="307777"/>
              </a:xfrm>
              <a:prstGeom prst="rect">
                <a:avLst/>
              </a:prstGeom>
              <a:noFill/>
            </p:spPr>
            <p:txBody>
              <a:bodyPr wrap="none" rtlCol="0">
                <a:spAutoFit/>
              </a:bodyPr>
              <a:lstStyle/>
              <a:p>
                <a:r>
                  <a:rPr lang="en-US" sz="1400" dirty="0">
                    <a:latin typeface="Avenir Roman" panose="02000503020000020003" pitchFamily="2" charset="0"/>
                  </a:rPr>
                  <a:t>DC Region 2</a:t>
                </a:r>
              </a:p>
            </p:txBody>
          </p:sp>
          <p:sp>
            <p:nvSpPr>
              <p:cNvPr id="89" name="TextBox 88">
                <a:extLst>
                  <a:ext uri="{FF2B5EF4-FFF2-40B4-BE49-F238E27FC236}">
                    <a16:creationId xmlns:a16="http://schemas.microsoft.com/office/drawing/2014/main" id="{9C6516A5-29C8-A640-9FA1-40840528F90A}"/>
                  </a:ext>
                </a:extLst>
              </p:cNvPr>
              <p:cNvSpPr txBox="1"/>
              <p:nvPr/>
            </p:nvSpPr>
            <p:spPr>
              <a:xfrm>
                <a:off x="26886097" y="5827705"/>
                <a:ext cx="1210588" cy="307777"/>
              </a:xfrm>
              <a:prstGeom prst="rect">
                <a:avLst/>
              </a:prstGeom>
              <a:noFill/>
            </p:spPr>
            <p:txBody>
              <a:bodyPr wrap="none" rtlCol="0">
                <a:spAutoFit/>
              </a:bodyPr>
              <a:lstStyle/>
              <a:p>
                <a:r>
                  <a:rPr lang="en-US" sz="1400" dirty="0">
                    <a:latin typeface="Avenir Roman" panose="02000503020000020003" pitchFamily="2" charset="0"/>
                  </a:rPr>
                  <a:t>DC Region 3</a:t>
                </a:r>
              </a:p>
            </p:txBody>
          </p:sp>
          <p:sp>
            <p:nvSpPr>
              <p:cNvPr id="98" name="TextBox 97">
                <a:extLst>
                  <a:ext uri="{FF2B5EF4-FFF2-40B4-BE49-F238E27FC236}">
                    <a16:creationId xmlns:a16="http://schemas.microsoft.com/office/drawing/2014/main" id="{5F7DD099-D7A8-CC4F-93D6-734152EACC10}"/>
                  </a:ext>
                </a:extLst>
              </p:cNvPr>
              <p:cNvSpPr txBox="1"/>
              <p:nvPr/>
            </p:nvSpPr>
            <p:spPr>
              <a:xfrm>
                <a:off x="27835977" y="7355094"/>
                <a:ext cx="1202573" cy="307777"/>
              </a:xfrm>
              <a:prstGeom prst="rect">
                <a:avLst/>
              </a:prstGeom>
              <a:noFill/>
            </p:spPr>
            <p:txBody>
              <a:bodyPr wrap="none" rtlCol="0">
                <a:spAutoFit/>
              </a:bodyPr>
              <a:lstStyle/>
              <a:p>
                <a:r>
                  <a:rPr lang="en-US" sz="1400" dirty="0">
                    <a:latin typeface="Avenir Roman" panose="02000503020000020003" pitchFamily="2" charset="0"/>
                  </a:rPr>
                  <a:t>FTOF Panels</a:t>
                </a:r>
              </a:p>
            </p:txBody>
          </p:sp>
          <p:cxnSp>
            <p:nvCxnSpPr>
              <p:cNvPr id="10" name="Straight Arrow Connector 9">
                <a:extLst>
                  <a:ext uri="{FF2B5EF4-FFF2-40B4-BE49-F238E27FC236}">
                    <a16:creationId xmlns:a16="http://schemas.microsoft.com/office/drawing/2014/main" id="{46478E4A-4397-6347-AC02-DD8D0E8281BA}"/>
                  </a:ext>
                </a:extLst>
              </p:cNvPr>
              <p:cNvCxnSpPr>
                <a:cxnSpLocks/>
                <a:stCxn id="98" idx="3"/>
              </p:cNvCxnSpPr>
              <p:nvPr/>
            </p:nvCxnSpPr>
            <p:spPr>
              <a:xfrm flipV="1">
                <a:off x="29038550" y="7302501"/>
                <a:ext cx="266700" cy="206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A5F1C7D-0E90-AA4D-97F0-73D99B368113}"/>
                  </a:ext>
                </a:extLst>
              </p:cNvPr>
              <p:cNvCxnSpPr>
                <a:cxnSpLocks/>
              </p:cNvCxnSpPr>
              <p:nvPr/>
            </p:nvCxnSpPr>
            <p:spPr>
              <a:xfrm flipV="1">
                <a:off x="29038549" y="7355094"/>
                <a:ext cx="495301" cy="172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7453098-19F7-1F49-A183-ECFE0C3A6B18}"/>
                  </a:ext>
                </a:extLst>
              </p:cNvPr>
              <p:cNvCxnSpPr>
                <a:cxnSpLocks/>
              </p:cNvCxnSpPr>
              <p:nvPr/>
            </p:nvCxnSpPr>
            <p:spPr>
              <a:xfrm>
                <a:off x="29042833" y="7538485"/>
                <a:ext cx="79744" cy="701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681A194-3C99-9C4D-AA89-1B11D1D7D8A2}"/>
                  </a:ext>
                </a:extLst>
              </p:cNvPr>
              <p:cNvCxnSpPr>
                <a:cxnSpLocks/>
              </p:cNvCxnSpPr>
              <p:nvPr/>
            </p:nvCxnSpPr>
            <p:spPr>
              <a:xfrm>
                <a:off x="29053465" y="7538484"/>
                <a:ext cx="260498" cy="600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3" name="TextBox 102">
            <a:extLst>
              <a:ext uri="{FF2B5EF4-FFF2-40B4-BE49-F238E27FC236}">
                <a16:creationId xmlns:a16="http://schemas.microsoft.com/office/drawing/2014/main" id="{0CDF6AF0-31EC-4C48-8296-A976C82E10CA}"/>
              </a:ext>
            </a:extLst>
          </p:cNvPr>
          <p:cNvSpPr txBox="1"/>
          <p:nvPr/>
        </p:nvSpPr>
        <p:spPr>
          <a:xfrm>
            <a:off x="5759450" y="19487803"/>
            <a:ext cx="2648508"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cs typeface="Calibri" panose="020F0502020204030204" pitchFamily="34" charset="0"/>
              </a:rPr>
              <a:t>One of the 1080 photo-sensor used in FTOF</a:t>
            </a:r>
          </a:p>
        </p:txBody>
      </p:sp>
      <p:pic>
        <p:nvPicPr>
          <p:cNvPr id="34" name="Picture 33">
            <a:extLst>
              <a:ext uri="{FF2B5EF4-FFF2-40B4-BE49-F238E27FC236}">
                <a16:creationId xmlns:a16="http://schemas.microsoft.com/office/drawing/2014/main" id="{D51E661A-D7C0-424D-A2D4-31A4C7503F4D}"/>
              </a:ext>
            </a:extLst>
          </p:cNvPr>
          <p:cNvPicPr>
            <a:picLocks noChangeAspect="1"/>
          </p:cNvPicPr>
          <p:nvPr/>
        </p:nvPicPr>
        <p:blipFill rotWithShape="1">
          <a:blip r:embed="rId17">
            <a:extLst>
              <a:ext uri="{28A0092B-C50C-407E-A947-70E740481C1C}">
                <a14:useLocalDpi xmlns:a14="http://schemas.microsoft.com/office/drawing/2010/main" val="0"/>
              </a:ext>
            </a:extLst>
          </a:blip>
          <a:srcRect l="7654"/>
          <a:stretch/>
        </p:blipFill>
        <p:spPr>
          <a:xfrm>
            <a:off x="263041" y="21445039"/>
            <a:ext cx="6823635" cy="5541276"/>
          </a:xfrm>
          <a:prstGeom prst="rect">
            <a:avLst/>
          </a:prstGeom>
        </p:spPr>
      </p:pic>
      <p:pic>
        <p:nvPicPr>
          <p:cNvPr id="45" name="Picture 44">
            <a:extLst>
              <a:ext uri="{FF2B5EF4-FFF2-40B4-BE49-F238E27FC236}">
                <a16:creationId xmlns:a16="http://schemas.microsoft.com/office/drawing/2014/main" id="{E39F92D9-F2E9-6443-84A9-3F7709D8997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92922" y="21445039"/>
            <a:ext cx="6626515" cy="4417677"/>
          </a:xfrm>
          <a:prstGeom prst="rect">
            <a:avLst/>
          </a:prstGeom>
        </p:spPr>
      </p:pic>
      <p:pic>
        <p:nvPicPr>
          <p:cNvPr id="47" name="Picture 46">
            <a:extLst>
              <a:ext uri="{FF2B5EF4-FFF2-40B4-BE49-F238E27FC236}">
                <a16:creationId xmlns:a16="http://schemas.microsoft.com/office/drawing/2014/main" id="{C73C8B8B-A6BC-7F40-8D42-F200CC2A098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84854" y="25963709"/>
            <a:ext cx="6653673" cy="4435782"/>
          </a:xfrm>
          <a:prstGeom prst="rect">
            <a:avLst/>
          </a:prstGeom>
        </p:spPr>
      </p:pic>
      <p:pic>
        <p:nvPicPr>
          <p:cNvPr id="50" name="Picture 49">
            <a:extLst>
              <a:ext uri="{FF2B5EF4-FFF2-40B4-BE49-F238E27FC236}">
                <a16:creationId xmlns:a16="http://schemas.microsoft.com/office/drawing/2014/main" id="{5EC521C8-8AA4-3F4E-B58C-3DE92296B218}"/>
              </a:ext>
            </a:extLst>
          </p:cNvPr>
          <p:cNvPicPr>
            <a:picLocks noChangeAspect="1"/>
          </p:cNvPicPr>
          <p:nvPr/>
        </p:nvPicPr>
        <p:blipFill rotWithShape="1">
          <a:blip r:embed="rId20">
            <a:extLst>
              <a:ext uri="{28A0092B-C50C-407E-A947-70E740481C1C}">
                <a14:useLocalDpi xmlns:a14="http://schemas.microsoft.com/office/drawing/2010/main" val="0"/>
              </a:ext>
            </a:extLst>
          </a:blip>
          <a:srcRect t="36370"/>
          <a:stretch/>
        </p:blipFill>
        <p:spPr>
          <a:xfrm>
            <a:off x="273050" y="27081470"/>
            <a:ext cx="6831176" cy="33180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4282</TotalTime>
  <Words>995</Words>
  <Application>Microsoft Macintosh PowerPoint</Application>
  <PresentationFormat>Custom</PresentationFormat>
  <Paragraphs>78</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宋体</vt:lpstr>
      <vt:lpstr>Arial</vt:lpstr>
      <vt:lpstr>Avenir Roman</vt:lpstr>
      <vt:lpstr>Calibri</vt:lpstr>
      <vt:lpstr>Comic Sans MS</vt:lpstr>
      <vt:lpstr>Symbol</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275</cp:revision>
  <cp:lastPrinted>2018-05-04T11:34:04Z</cp:lastPrinted>
  <dcterms:created xsi:type="dcterms:W3CDTF">2006-08-16T00:00:00Z</dcterms:created>
  <dcterms:modified xsi:type="dcterms:W3CDTF">2018-05-08T13:52:28Z</dcterms:modified>
</cp:coreProperties>
</file>